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7" r:id="rId2"/>
    <p:sldId id="372" r:id="rId3"/>
    <p:sldId id="502" r:id="rId4"/>
    <p:sldId id="516" r:id="rId5"/>
    <p:sldId id="535" r:id="rId6"/>
    <p:sldId id="517" r:id="rId7"/>
    <p:sldId id="532" r:id="rId8"/>
    <p:sldId id="533" r:id="rId9"/>
    <p:sldId id="534" r:id="rId10"/>
    <p:sldId id="528" r:id="rId11"/>
    <p:sldId id="529" r:id="rId12"/>
    <p:sldId id="530" r:id="rId13"/>
    <p:sldId id="531" r:id="rId14"/>
    <p:sldId id="509" r:id="rId15"/>
    <p:sldId id="510" r:id="rId16"/>
    <p:sldId id="536" r:id="rId17"/>
    <p:sldId id="537" r:id="rId18"/>
    <p:sldId id="368" r:id="rId19"/>
  </p:sldIdLst>
  <p:sldSz cx="12192000" cy="6858000"/>
  <p:notesSz cx="6858000" cy="9144000"/>
  <p:embeddedFontLst>
    <p:embeddedFont>
      <p:font typeface="苹方 常规" panose="02010600030101010101" charset="-122"/>
      <p:regular r:id="rId22"/>
    </p:embeddedFont>
    <p:embeddedFont>
      <p:font typeface="思源黑体 CN Bold" panose="02010600030101010101" charset="-122"/>
      <p:bold r:id="rId23"/>
    </p:embeddedFont>
    <p:embeddedFont>
      <p:font typeface="思源黑体 CN Normal" panose="02010600030101010101" charset="-122"/>
      <p:regular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lack" panose="02000000000000000000" pitchFamily="2" charset="0"/>
      <p:bold r:id="rId29"/>
      <p:boldItalic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mon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DEE1E6"/>
    <a:srgbClr val="418AB3"/>
    <a:srgbClr val="5E5E5E"/>
    <a:srgbClr val="4F81BD"/>
    <a:srgbClr val="4D7BB2"/>
    <a:srgbClr val="A5300F"/>
    <a:srgbClr val="BC7F73"/>
    <a:srgbClr val="FDC5C2"/>
    <a:srgbClr val="FED1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5" autoAdjust="0"/>
    <p:restoredTop sz="89237" autoAdjust="0"/>
  </p:normalViewPr>
  <p:slideViewPr>
    <p:cSldViewPr snapToGrid="0">
      <p:cViewPr varScale="1">
        <p:scale>
          <a:sx n="103" d="100"/>
          <a:sy n="103" d="100"/>
        </p:scale>
        <p:origin x="52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4358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9AF8D-0068-4977-8554-31AAD12DB1D7}" type="datetimeFigureOut">
              <a:rPr lang="zh-CN" altLang="en-US" smtClean="0"/>
              <a:t>2023/1/5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1D422-2EBD-496E-A019-1B37D28B3B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svg>
</file>

<file path=ppt/media/image4.jpe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fld id="{4CF9E074-0B9C-499B-823F-332BE5E0769D}" type="datetimeFigureOut">
              <a:rPr lang="zh-CN" altLang="en-US" smtClean="0"/>
              <a:t>2023/1/5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苹方 常规" panose="02010600030101010101" pitchFamily="34" charset="-122"/>
                <a:ea typeface="苹方 常规" panose="02010600030101010101" pitchFamily="34" charset="-122"/>
              </a:defRPr>
            </a:lvl1pPr>
          </a:lstStyle>
          <a:p>
            <a:fld id="{9000E0C4-7FBC-4B2A-BCA6-30AA2B91106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苹方 常规" panose="02010600030101010101" pitchFamily="34" charset="-122"/>
        <a:ea typeface="苹方 常规" panose="02010600030101010101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86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IDC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是一个传统的数据库查询工具，用来定义和执行数据库查询的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SQL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命令，并向浏览器返回一个指定数据格式的页面。使用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IDC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苹方 常规" panose="02010600030101010101" pitchFamily="34" charset="-122"/>
                <a:ea typeface="苹方 常规" panose="02010600030101010101" pitchFamily="34" charset="-122"/>
                <a:cs typeface="+mn-cs"/>
              </a:rPr>
              <a:t>访问数据库最大的特点是简单，几乎不需要编程就能实现对数据库的访问。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641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284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https://blog.csdn.net/qiusuo88/article/details/337477?ops_request_misc=&amp;request_id=&amp;biz_id=102&amp;utm_term=Internet%20Database%20Connector&amp;utm_medium=distribute.pc_search_result.none-task-blog-2~all~sobaiduweb~default-1-337477.142^v68^wechat_v2,201^v4^add_ask,213^v2^t3_esquery_v1&amp;spm=1018.2226.3001.4187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489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550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客户：客户编号、客户名称、客户性质（个人、单位）、折扣率、联系人、联系电话等</a:t>
            </a:r>
            <a:endParaRPr lang="en-US" altLang="zh-CN" dirty="0"/>
          </a:p>
          <a:p>
            <a:r>
              <a:rPr lang="zh-CN" altLang="en-US" dirty="0"/>
              <a:t>车辆：车牌号、车型、颜色等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907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维修委托书：维修类型（普通、加急）、作业分类（大、中、小修）、结算方式（自付、三包、索赔）</a:t>
            </a:r>
            <a:endParaRPr lang="en-US" altLang="zh-CN" dirty="0"/>
          </a:p>
          <a:p>
            <a:r>
              <a:rPr lang="zh-CN" altLang="en-US" dirty="0"/>
              <a:t>维修厂的员工，是一个超类，其中有两个子类：维修员和业务员。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题目中并没有提到他们的属性维修项目：编号，工时，维修项目名称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1150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同样，接下来我们根据题目中的要求来为这些实体之间建立联系：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客户和车辆：一位客户可以拥有多辆车车辆和维修委托书：每一辆车对应一份维修委托书，并且通过故障检测的方式联系在一起维修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委托书和业务员：一个业务员可以制定多份维修委托书业务员和客户：一个业务员和一个客户进行磋商，决定维修委托书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维修委托书和维修工：一份维修委托书可以派工多位维修工，并且是根据维修派工单上的信息联系在一起的，所以维修派工单并不是一个实体，它只是给出了维修项目和维修工之间的联系。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维修工和维修项目：多个维修工可以做多个维修项目。如上所述通过维修派工单联系在一起。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8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18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27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845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068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通过 </a:t>
            </a:r>
            <a:r>
              <a:rPr lang="en-US" altLang="zh-CN" dirty="0" err="1"/>
              <a:t>Navicat</a:t>
            </a:r>
            <a:r>
              <a:rPr lang="zh-CN" altLang="en-US" dirty="0"/>
              <a:t>、</a:t>
            </a:r>
            <a:r>
              <a:rPr lang="en-US" altLang="zh-CN" dirty="0" err="1"/>
              <a:t>SQLyog</a:t>
            </a:r>
            <a:r>
              <a:rPr lang="zh-CN" altLang="en-US" dirty="0"/>
              <a:t>等图形化客户端发送</a:t>
            </a:r>
            <a:r>
              <a:rPr lang="en-US" altLang="zh-CN" dirty="0"/>
              <a:t>SQL</a:t>
            </a:r>
            <a:r>
              <a:rPr lang="zh-CN" altLang="en-US" dirty="0"/>
              <a:t>操作数据库。本质上，</a:t>
            </a:r>
            <a:r>
              <a:rPr lang="en-US" altLang="zh-CN" dirty="0"/>
              <a:t>JDBC</a:t>
            </a:r>
            <a:r>
              <a:rPr lang="zh-CN" altLang="en-US" dirty="0"/>
              <a:t>的作用和图形化客户端的作用相同，都是发送</a:t>
            </a:r>
            <a:r>
              <a:rPr lang="en-US" altLang="zh-CN" dirty="0"/>
              <a:t>SQL</a:t>
            </a:r>
            <a:r>
              <a:rPr lang="zh-CN" altLang="en-US" dirty="0"/>
              <a:t>操作数据库。差别在图形化界面的操作是图形化的，而</a:t>
            </a:r>
            <a:r>
              <a:rPr lang="en-US" altLang="zh-CN" dirty="0"/>
              <a:t>JDBC</a:t>
            </a:r>
            <a:r>
              <a:rPr lang="zh-CN" altLang="en-US" dirty="0"/>
              <a:t>则需要通过编码完成图形操作时的效果。（结合别人的文章分析）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https://blog.csdn.net/qiusuo88/article/details/337477?ops_request_misc=&amp;request_id=&amp;biz_id=102&amp;utm_term=Internet%20Database%20Connector&amp;utm_medium=distribute.pc_search_result.none-task-blog-2~all~sobaiduweb~default-1-337477.142^v68^wechat_v2,201^v4^add_ask,213^v2^t3_esquery_v1&amp;spm=1018.2226.3001.4187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691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JDBC</a:t>
            </a:r>
            <a:r>
              <a:rPr lang="zh-CN" altLang="en-US" dirty="0"/>
              <a:t>操作数据库的步骤和 </a:t>
            </a:r>
            <a:r>
              <a:rPr lang="en-US" altLang="zh-CN" dirty="0" err="1"/>
              <a:t>Navicat</a:t>
            </a:r>
            <a:r>
              <a:rPr lang="en-US" altLang="zh-CN" dirty="0"/>
              <a:t> </a:t>
            </a:r>
            <a:r>
              <a:rPr lang="zh-CN" altLang="en-US" dirty="0"/>
              <a:t>操作数据库步骤就大同小异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831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0E0C4-7FBC-4B2A-BCA6-30AA2B91106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728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: 单圆角 94"/>
          <p:cNvSpPr/>
          <p:nvPr userDrawn="1"/>
        </p:nvSpPr>
        <p:spPr>
          <a:xfrm flipH="1">
            <a:off x="5507940" y="1606178"/>
            <a:ext cx="5040000" cy="1906732"/>
          </a:xfrm>
          <a:prstGeom prst="round1Rect">
            <a:avLst>
              <a:gd name="adj" fmla="val 1801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: 单圆角 95"/>
          <p:cNvSpPr/>
          <p:nvPr userDrawn="1"/>
        </p:nvSpPr>
        <p:spPr>
          <a:xfrm flipV="1">
            <a:off x="5507940" y="3512910"/>
            <a:ext cx="5040000" cy="612689"/>
          </a:xfrm>
          <a:prstGeom prst="round1Rect">
            <a:avLst>
              <a:gd name="adj" fmla="val 37193"/>
            </a:avLst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/>
          <p:cNvSpPr txBox="1"/>
          <p:nvPr userDrawn="1"/>
        </p:nvSpPr>
        <p:spPr>
          <a:xfrm>
            <a:off x="5827058" y="1758233"/>
            <a:ext cx="43809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kern="0" baseline="0" dirty="0">
                <a:solidFill>
                  <a:schemeClr val="bg1"/>
                </a:solidFill>
                <a:latin typeface="+mj-ea"/>
                <a:ea typeface="+mj-ea"/>
              </a:rPr>
              <a:t>课程研讨</a:t>
            </a:r>
            <a:r>
              <a:rPr lang="en-US" altLang="zh-CN" sz="5400" kern="0" baseline="0" dirty="0">
                <a:solidFill>
                  <a:schemeClr val="bg1"/>
                </a:solidFill>
                <a:latin typeface="+mj-ea"/>
                <a:ea typeface="+mj-ea"/>
              </a:rPr>
              <a:t>Week 6</a:t>
            </a:r>
          </a:p>
        </p:txBody>
      </p:sp>
      <p:sp>
        <p:nvSpPr>
          <p:cNvPr id="185" name="文本框 184"/>
          <p:cNvSpPr txBox="1"/>
          <p:nvPr userDrawn="1"/>
        </p:nvSpPr>
        <p:spPr>
          <a:xfrm>
            <a:off x="5827058" y="3619199"/>
            <a:ext cx="4464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b="0" dirty="0">
                <a:solidFill>
                  <a:srgbClr val="4D7BB2"/>
                </a:solidFill>
              </a:rPr>
              <a:t>数据库原理</a:t>
            </a:r>
            <a:r>
              <a:rPr lang="en-US" altLang="zh-CN" sz="2000" b="0" dirty="0">
                <a:solidFill>
                  <a:srgbClr val="4D7BB2"/>
                </a:solidFill>
              </a:rPr>
              <a:t>(</a:t>
            </a:r>
            <a:r>
              <a:rPr lang="en-US" altLang="zh-CN" sz="2000" b="0">
                <a:solidFill>
                  <a:srgbClr val="4D7BB2"/>
                </a:solidFill>
              </a:rPr>
              <a:t>1) · </a:t>
            </a:r>
            <a:r>
              <a:rPr lang="zh-CN" altLang="en-US" sz="2000" b="0">
                <a:solidFill>
                  <a:srgbClr val="4D7BB2"/>
                </a:solidFill>
              </a:rPr>
              <a:t>江俊 </a:t>
            </a:r>
            <a:r>
              <a:rPr lang="en-US" altLang="zh-CN" sz="2000" b="0">
                <a:solidFill>
                  <a:srgbClr val="4D7BB2"/>
                </a:solidFill>
              </a:rPr>
              <a:t>· </a:t>
            </a:r>
            <a:r>
              <a:rPr lang="zh-CN" altLang="en-US" sz="2000" b="0">
                <a:solidFill>
                  <a:srgbClr val="4D7BB2"/>
                </a:solidFill>
              </a:rPr>
              <a:t>严昕宇 </a:t>
            </a:r>
            <a:r>
              <a:rPr lang="en-US" altLang="zh-CN" sz="2000" b="0">
                <a:solidFill>
                  <a:srgbClr val="4D7BB2"/>
                </a:solidFill>
              </a:rPr>
              <a:t>· </a:t>
            </a:r>
            <a:r>
              <a:rPr lang="zh-CN" altLang="en-US" sz="2000" b="0">
                <a:solidFill>
                  <a:srgbClr val="4D7BB2"/>
                </a:solidFill>
              </a:rPr>
              <a:t>胡峻豪 </a:t>
            </a:r>
            <a:endParaRPr lang="zh-CN" altLang="en-US" sz="2000" b="0" dirty="0">
              <a:solidFill>
                <a:srgbClr val="4D7BB2"/>
              </a:solidFill>
            </a:endParaRPr>
          </a:p>
        </p:txBody>
      </p:sp>
      <p:sp>
        <p:nvSpPr>
          <p:cNvPr id="191" name="矩形 190"/>
          <p:cNvSpPr/>
          <p:nvPr userDrawn="1"/>
        </p:nvSpPr>
        <p:spPr>
          <a:xfrm>
            <a:off x="515938" y="0"/>
            <a:ext cx="900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 userDrawn="1"/>
        </p:nvSpPr>
        <p:spPr>
          <a:xfrm rot="16200000">
            <a:off x="265805" y="4308474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1" name="文本框 20"/>
          <p:cNvSpPr txBox="1"/>
          <p:nvPr userDrawn="1"/>
        </p:nvSpPr>
        <p:spPr>
          <a:xfrm rot="16200000">
            <a:off x="265804" y="5588987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 rot="16200000">
            <a:off x="262369" y="2995991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6" name="文本框 25"/>
          <p:cNvSpPr txBox="1"/>
          <p:nvPr userDrawn="1"/>
        </p:nvSpPr>
        <p:spPr>
          <a:xfrm rot="16200000">
            <a:off x="262368" y="1669183"/>
            <a:ext cx="1325877" cy="82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  <p:sp>
        <p:nvSpPr>
          <p:cNvPr id="27" name="文本框 26"/>
          <p:cNvSpPr txBox="1"/>
          <p:nvPr userDrawn="1"/>
        </p:nvSpPr>
        <p:spPr>
          <a:xfrm rot="16200000">
            <a:off x="263719" y="433533"/>
            <a:ext cx="1325877" cy="8256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000" baseline="0" dirty="0">
                <a:ln w="19050">
                  <a:solidFill>
                    <a:srgbClr val="DEE1E6"/>
                  </a:solidFill>
                </a:ln>
                <a:noFill/>
                <a:latin typeface="+mn-ea"/>
                <a:ea typeface="+mn-ea"/>
              </a:rPr>
              <a:t>CES</a:t>
            </a:r>
            <a:endParaRPr lang="zh-CN" altLang="en-US" sz="4000" baseline="0" dirty="0">
              <a:ln w="19050">
                <a:solidFill>
                  <a:srgbClr val="DEE1E6"/>
                </a:solidFill>
              </a:ln>
              <a:noFill/>
              <a:latin typeface="+mn-ea"/>
              <a:ea typeface="+mn-ea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1114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5939" y="304800"/>
            <a:ext cx="10036427" cy="5622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>
                <a:latin typeface="+mj-ea"/>
                <a:ea typeface="+mj-ea"/>
              </a:rPr>
              <a:t>在这里输入标题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1114185"/>
            <a:ext cx="12192000" cy="7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4903" y="328146"/>
            <a:ext cx="1164871" cy="515599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blipFill dpi="0" rotWithShape="1">
          <a:blip r:embed="rId2">
            <a:alphaModFix amt="9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93000">
                <a:schemeClr val="bg1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531162" y="2999597"/>
            <a:ext cx="4500000" cy="164860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/>
              <a:t>欧洲专利制度的建立与发展</a:t>
            </a: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523558" y="1117554"/>
            <a:ext cx="4507604" cy="1409603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00000"/>
              </a:lnSpc>
              <a:buNone/>
              <a:defRPr sz="9600">
                <a:solidFill>
                  <a:schemeClr val="bg1">
                    <a:alpha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85800" y="2763377"/>
            <a:ext cx="1988820" cy="0"/>
          </a:xfrm>
          <a:prstGeom prst="line">
            <a:avLst/>
          </a:prstGeom>
          <a:ln w="28575" cap="rnd">
            <a:solidFill>
              <a:schemeClr val="bg1">
                <a:alpha val="8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1114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5939" y="304800"/>
            <a:ext cx="10036427" cy="5622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zh-CN" altLang="en-US" dirty="0">
                <a:latin typeface="+mj-ea"/>
                <a:ea typeface="+mj-ea"/>
              </a:rPr>
              <a:t>在这里输入标题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1114185"/>
            <a:ext cx="12192000" cy="7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4903" y="328146"/>
            <a:ext cx="1164871" cy="515599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ASP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5BCE2D-338E-4F22-92D8-E5F4DF0D1C32}"/>
              </a:ext>
            </a:extLst>
          </p:cNvPr>
          <p:cNvSpPr txBox="1"/>
          <p:nvPr/>
        </p:nvSpPr>
        <p:spPr>
          <a:xfrm>
            <a:off x="387897" y="1962861"/>
            <a:ext cx="11416205" cy="293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solidFill>
                  <a:schemeClr val="tx2"/>
                </a:solidFill>
              </a:rPr>
              <a:t>在</a:t>
            </a:r>
            <a:r>
              <a:rPr lang="en-US" altLang="zh-CN" sz="2400" dirty="0">
                <a:solidFill>
                  <a:schemeClr val="tx2"/>
                </a:solidFill>
              </a:rPr>
              <a:t>ASP</a:t>
            </a:r>
            <a:r>
              <a:rPr lang="zh-CN" altLang="en-US" sz="2400" dirty="0">
                <a:solidFill>
                  <a:schemeClr val="tx2"/>
                </a:solidFill>
              </a:rPr>
              <a:t>脚本中可以通过三种方式访问数据库：</a:t>
            </a:r>
            <a:r>
              <a:rPr lang="zh-CN" altLang="en-US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传统的</a:t>
            </a:r>
            <a:r>
              <a:rPr lang="en-US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IDC</a:t>
            </a:r>
            <a:r>
              <a:rPr lang="zh-CN" altLang="en-US" sz="2400" dirty="0">
                <a:solidFill>
                  <a:schemeClr val="tx2"/>
                </a:solidFill>
              </a:rPr>
              <a:t>（</a:t>
            </a:r>
            <a:r>
              <a:rPr lang="en-US" altLang="zh-CN" sz="2400" dirty="0">
                <a:solidFill>
                  <a:schemeClr val="tx2"/>
                </a:solidFill>
              </a:rPr>
              <a:t>Internet Database Connector</a:t>
            </a:r>
            <a:r>
              <a:rPr lang="zh-CN" altLang="en-US" sz="2400" dirty="0">
                <a:solidFill>
                  <a:schemeClr val="tx2"/>
                </a:solidFill>
              </a:rPr>
              <a:t>）方式，</a:t>
            </a:r>
            <a:r>
              <a:rPr lang="en-US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ADO</a:t>
            </a:r>
            <a:r>
              <a:rPr lang="zh-CN" altLang="en-US" sz="2400" dirty="0">
                <a:solidFill>
                  <a:schemeClr val="tx2"/>
                </a:solidFill>
              </a:rPr>
              <a:t>（</a:t>
            </a:r>
            <a:r>
              <a:rPr lang="en-US" altLang="zh-CN" sz="2400" dirty="0">
                <a:solidFill>
                  <a:schemeClr val="tx2"/>
                </a:solidFill>
              </a:rPr>
              <a:t>ActiveX Data Objects</a:t>
            </a:r>
            <a:r>
              <a:rPr lang="zh-CN" altLang="en-US" sz="2400" dirty="0">
                <a:solidFill>
                  <a:schemeClr val="tx2"/>
                </a:solidFill>
              </a:rPr>
              <a:t>）</a:t>
            </a:r>
            <a:r>
              <a:rPr lang="zh-CN" altLang="en-US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方式以及</a:t>
            </a:r>
            <a:r>
              <a:rPr lang="en-US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RDS</a:t>
            </a:r>
            <a:r>
              <a:rPr lang="zh-CN" altLang="en-US" sz="2400" dirty="0">
                <a:solidFill>
                  <a:schemeClr val="tx2"/>
                </a:solidFill>
              </a:rPr>
              <a:t>（</a:t>
            </a:r>
            <a:r>
              <a:rPr lang="en-US" altLang="zh-CN" sz="2400" dirty="0">
                <a:solidFill>
                  <a:schemeClr val="tx2"/>
                </a:solidFill>
              </a:rPr>
              <a:t>Remote Data Service</a:t>
            </a:r>
            <a:r>
              <a:rPr lang="zh-CN" altLang="en-US" sz="2400" dirty="0">
                <a:solidFill>
                  <a:schemeClr val="tx2"/>
                </a:solidFill>
              </a:rPr>
              <a:t>）</a:t>
            </a:r>
            <a:r>
              <a:rPr lang="zh-CN" altLang="en-US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方式</a:t>
            </a:r>
            <a:r>
              <a:rPr lang="zh-CN" altLang="en-US" sz="2400" dirty="0">
                <a:solidFill>
                  <a:schemeClr val="tx2"/>
                </a:solidFill>
              </a:rPr>
              <a:t>。从概念上来讲，这三种访问方式对数据库的访问是由</a:t>
            </a:r>
            <a:r>
              <a:rPr lang="en-US" altLang="zh-CN" sz="2400" dirty="0">
                <a:solidFill>
                  <a:schemeClr val="tx2"/>
                </a:solidFill>
              </a:rPr>
              <a:t>Internet Information Server</a:t>
            </a:r>
            <a:r>
              <a:rPr lang="zh-CN" altLang="en-US" sz="2400" dirty="0">
                <a:solidFill>
                  <a:schemeClr val="tx2"/>
                </a:solidFill>
              </a:rPr>
              <a:t>来完成的。　　</a:t>
            </a:r>
            <a:endParaRPr lang="en-US" altLang="zh-CN" sz="2400" dirty="0">
              <a:solidFill>
                <a:schemeClr val="tx2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chemeClr val="tx2"/>
                </a:solidFill>
              </a:rPr>
              <a:t>Web</a:t>
            </a:r>
            <a:r>
              <a:rPr lang="zh-CN" altLang="en-US" sz="2400" dirty="0">
                <a:solidFill>
                  <a:schemeClr val="tx2"/>
                </a:solidFill>
              </a:rPr>
              <a:t>浏览器用</a:t>
            </a:r>
            <a:r>
              <a:rPr lang="en-US" altLang="zh-CN" sz="2400" dirty="0">
                <a:solidFill>
                  <a:schemeClr val="tx2"/>
                </a:solidFill>
              </a:rPr>
              <a:t>HTTP</a:t>
            </a:r>
            <a:r>
              <a:rPr lang="zh-CN" altLang="en-US" sz="2400" dirty="0">
                <a:solidFill>
                  <a:schemeClr val="tx2"/>
                </a:solidFill>
              </a:rPr>
              <a:t>协议向</a:t>
            </a:r>
            <a:r>
              <a:rPr lang="en-US" altLang="zh-CN" sz="2400" dirty="0">
                <a:solidFill>
                  <a:schemeClr val="tx2"/>
                </a:solidFill>
              </a:rPr>
              <a:t>Internet</a:t>
            </a:r>
            <a:r>
              <a:rPr lang="zh-CN" altLang="en-US" sz="2400" dirty="0">
                <a:solidFill>
                  <a:schemeClr val="tx2"/>
                </a:solidFill>
              </a:rPr>
              <a:t>信息服务器（</a:t>
            </a:r>
            <a:r>
              <a:rPr lang="en-US" altLang="zh-CN" sz="2400" dirty="0">
                <a:solidFill>
                  <a:schemeClr val="tx2"/>
                </a:solidFill>
              </a:rPr>
              <a:t>IIS</a:t>
            </a:r>
            <a:r>
              <a:rPr lang="zh-CN" altLang="en-US" sz="2400" dirty="0">
                <a:solidFill>
                  <a:schemeClr val="tx2"/>
                </a:solidFill>
              </a:rPr>
              <a:t>）递交请求。</a:t>
            </a:r>
            <a:r>
              <a:rPr lang="en-US" altLang="zh-CN" sz="2400" dirty="0">
                <a:solidFill>
                  <a:schemeClr val="tx2"/>
                </a:solidFill>
              </a:rPr>
              <a:t>Internet</a:t>
            </a:r>
            <a:r>
              <a:rPr lang="zh-CN" altLang="en-US" sz="2400" dirty="0">
                <a:solidFill>
                  <a:schemeClr val="tx2"/>
                </a:solidFill>
              </a:rPr>
              <a:t>信息服务器执行访问数据库的操作，并以一个</a:t>
            </a:r>
            <a:r>
              <a:rPr lang="en-US" altLang="zh-CN" sz="2400" dirty="0">
                <a:solidFill>
                  <a:schemeClr val="tx2"/>
                </a:solidFill>
              </a:rPr>
              <a:t>HTML</a:t>
            </a:r>
            <a:r>
              <a:rPr lang="zh-CN" altLang="en-US" sz="2400" dirty="0">
                <a:solidFill>
                  <a:schemeClr val="tx2"/>
                </a:solidFill>
              </a:rPr>
              <a:t>格式的文档作为回答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494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IDC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5BCE2D-338E-4F22-92D8-E5F4DF0D1C32}"/>
              </a:ext>
            </a:extLst>
          </p:cNvPr>
          <p:cNvSpPr txBox="1"/>
          <p:nvPr/>
        </p:nvSpPr>
        <p:spPr>
          <a:xfrm>
            <a:off x="417787" y="1817853"/>
            <a:ext cx="11356426" cy="341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400" b="1" dirty="0">
                <a:solidFill>
                  <a:schemeClr val="tx2"/>
                </a:solidFill>
              </a:rPr>
              <a:t>IDC</a:t>
            </a:r>
            <a:r>
              <a:rPr lang="zh-CN" altLang="en-US" sz="2400" b="1" dirty="0">
                <a:solidFill>
                  <a:schemeClr val="tx2"/>
                </a:solidFill>
              </a:rPr>
              <a:t>使用两种文件来控制如何访问数据库以及如何创建返回的</a:t>
            </a:r>
            <a:r>
              <a:rPr lang="en-US" altLang="zh-CN" sz="2400" b="1" dirty="0">
                <a:solidFill>
                  <a:schemeClr val="tx2"/>
                </a:solidFill>
              </a:rPr>
              <a:t>Web</a:t>
            </a:r>
            <a:r>
              <a:rPr lang="zh-CN" altLang="en-US" sz="2400" b="1" dirty="0">
                <a:solidFill>
                  <a:schemeClr val="tx2"/>
                </a:solidFill>
              </a:rPr>
              <a:t>页面。这些文件分别是</a:t>
            </a:r>
            <a:r>
              <a:rPr lang="en-US" altLang="zh-CN" sz="2400" b="1" dirty="0">
                <a:solidFill>
                  <a:schemeClr val="tx2"/>
                </a:solidFill>
              </a:rPr>
              <a:t>IDC (.</a:t>
            </a:r>
            <a:r>
              <a:rPr lang="en-US" altLang="zh-CN" sz="2400" b="1" dirty="0" err="1">
                <a:solidFill>
                  <a:schemeClr val="tx2"/>
                </a:solidFill>
              </a:rPr>
              <a:t>idc</a:t>
            </a:r>
            <a:r>
              <a:rPr lang="en-US" altLang="zh-CN" sz="2400" b="1" dirty="0">
                <a:solidFill>
                  <a:schemeClr val="tx2"/>
                </a:solidFill>
              </a:rPr>
              <a:t>)</a:t>
            </a:r>
            <a:r>
              <a:rPr lang="zh-CN" altLang="en-US" sz="2400" b="1" dirty="0">
                <a:solidFill>
                  <a:schemeClr val="tx2"/>
                </a:solidFill>
              </a:rPr>
              <a:t>文件和</a:t>
            </a:r>
            <a:r>
              <a:rPr lang="en-US" altLang="zh-CN" sz="2400" b="1" dirty="0">
                <a:solidFill>
                  <a:schemeClr val="tx2"/>
                </a:solidFill>
              </a:rPr>
              <a:t>HTML</a:t>
            </a:r>
            <a:r>
              <a:rPr lang="zh-CN" altLang="en-US" sz="2400" b="1" dirty="0">
                <a:solidFill>
                  <a:schemeClr val="tx2"/>
                </a:solidFill>
              </a:rPr>
              <a:t>扩展</a:t>
            </a:r>
            <a:r>
              <a:rPr lang="en-US" altLang="zh-CN" sz="2400" b="1" dirty="0">
                <a:solidFill>
                  <a:schemeClr val="tx2"/>
                </a:solidFill>
              </a:rPr>
              <a:t>(.</a:t>
            </a:r>
            <a:r>
              <a:rPr lang="en-US" altLang="zh-CN" sz="2400" b="1" dirty="0" err="1">
                <a:solidFill>
                  <a:schemeClr val="tx2"/>
                </a:solidFill>
              </a:rPr>
              <a:t>htx</a:t>
            </a:r>
            <a:r>
              <a:rPr lang="en-US" altLang="zh-CN" sz="2400" b="1" dirty="0">
                <a:solidFill>
                  <a:schemeClr val="tx2"/>
                </a:solidFill>
              </a:rPr>
              <a:t>)</a:t>
            </a:r>
            <a:r>
              <a:rPr lang="zh-CN" altLang="en-US" sz="2400" b="1" dirty="0">
                <a:solidFill>
                  <a:schemeClr val="tx2"/>
                </a:solidFill>
              </a:rPr>
              <a:t>文件。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chemeClr val="tx2"/>
                </a:solidFill>
              </a:rPr>
              <a:t>.</a:t>
            </a:r>
            <a:r>
              <a:rPr lang="en-US" altLang="zh-CN" sz="2400" dirty="0" err="1">
                <a:solidFill>
                  <a:schemeClr val="tx2"/>
                </a:solidFill>
              </a:rPr>
              <a:t>idc</a:t>
            </a:r>
            <a:r>
              <a:rPr lang="zh-CN" altLang="en-US" sz="2400" dirty="0">
                <a:solidFill>
                  <a:schemeClr val="tx2"/>
                </a:solidFill>
              </a:rPr>
              <a:t>文件必须包括</a:t>
            </a:r>
            <a:r>
              <a:rPr lang="en-US" altLang="zh-CN" sz="2400" dirty="0">
                <a:solidFill>
                  <a:schemeClr val="tx2"/>
                </a:solidFill>
              </a:rPr>
              <a:t>ODBC</a:t>
            </a:r>
            <a:r>
              <a:rPr lang="zh-CN" altLang="en-US" sz="2400" dirty="0">
                <a:solidFill>
                  <a:schemeClr val="tx2"/>
                </a:solidFill>
              </a:rPr>
              <a:t>数据源（</a:t>
            </a:r>
            <a:r>
              <a:rPr lang="en-US" altLang="zh-CN" sz="2400" dirty="0" err="1">
                <a:solidFill>
                  <a:schemeClr val="tx2"/>
                </a:solidFill>
              </a:rPr>
              <a:t>Datasource</a:t>
            </a:r>
            <a:r>
              <a:rPr lang="zh-CN" altLang="en-US" sz="2400" dirty="0">
                <a:solidFill>
                  <a:schemeClr val="tx2"/>
                </a:solidFill>
              </a:rPr>
              <a:t>）、</a:t>
            </a:r>
            <a:r>
              <a:rPr lang="en-US" altLang="zh-CN" sz="2400" dirty="0">
                <a:solidFill>
                  <a:schemeClr val="tx2"/>
                </a:solidFill>
              </a:rPr>
              <a:t>HTML</a:t>
            </a:r>
            <a:r>
              <a:rPr lang="zh-CN" altLang="en-US" sz="2400" dirty="0">
                <a:solidFill>
                  <a:schemeClr val="tx2"/>
                </a:solidFill>
              </a:rPr>
              <a:t>扩展文件的文件名（</a:t>
            </a:r>
            <a:r>
              <a:rPr lang="en-US" altLang="zh-CN" sz="2400" dirty="0">
                <a:solidFill>
                  <a:schemeClr val="tx2"/>
                </a:solidFill>
              </a:rPr>
              <a:t>Template</a:t>
            </a:r>
            <a:r>
              <a:rPr lang="zh-CN" altLang="en-US" sz="2400" dirty="0">
                <a:solidFill>
                  <a:schemeClr val="tx2"/>
                </a:solidFill>
              </a:rPr>
              <a:t>）以及要执行的</a:t>
            </a:r>
            <a:r>
              <a:rPr lang="en-US" altLang="zh-CN" sz="2400" dirty="0">
                <a:solidFill>
                  <a:schemeClr val="tx2"/>
                </a:solidFill>
              </a:rPr>
              <a:t>SQL</a:t>
            </a:r>
            <a:r>
              <a:rPr lang="zh-CN" altLang="en-US" sz="2400" dirty="0">
                <a:solidFill>
                  <a:schemeClr val="tx2"/>
                </a:solidFill>
              </a:rPr>
              <a:t>语句（</a:t>
            </a:r>
            <a:r>
              <a:rPr lang="en-US" altLang="zh-CN" sz="2400" dirty="0" err="1">
                <a:solidFill>
                  <a:schemeClr val="tx2"/>
                </a:solidFill>
              </a:rPr>
              <a:t>SQLStatement</a:t>
            </a:r>
            <a:r>
              <a:rPr lang="zh-CN" altLang="en-US" sz="2400" dirty="0">
                <a:solidFill>
                  <a:schemeClr val="tx2"/>
                </a:solidFill>
              </a:rPr>
              <a:t>）。此外还有许多可选字段，可以根据需要选用。</a:t>
            </a: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dirty="0">
                <a:solidFill>
                  <a:schemeClr val="tx2"/>
                </a:solidFill>
              </a:rPr>
              <a:t>.</a:t>
            </a:r>
            <a:r>
              <a:rPr lang="en-US" altLang="zh-CN" sz="2400" dirty="0" err="1">
                <a:solidFill>
                  <a:schemeClr val="tx2"/>
                </a:solidFill>
              </a:rPr>
              <a:t>htx</a:t>
            </a:r>
            <a:r>
              <a:rPr lang="zh-CN" altLang="en-US" sz="2400" dirty="0">
                <a:solidFill>
                  <a:schemeClr val="tx2"/>
                </a:solidFill>
              </a:rPr>
              <a:t>文件是带有用</a:t>
            </a:r>
            <a:r>
              <a:rPr lang="en-US" altLang="zh-CN" sz="2400" dirty="0">
                <a:solidFill>
                  <a:schemeClr val="tx2"/>
                </a:solidFill>
              </a:rPr>
              <a:t>&lt;%%&gt;</a:t>
            </a:r>
            <a:r>
              <a:rPr lang="zh-CN" altLang="en-US" sz="2400" dirty="0">
                <a:solidFill>
                  <a:schemeClr val="tx2"/>
                </a:solidFill>
              </a:rPr>
              <a:t>或</a:t>
            </a:r>
            <a:r>
              <a:rPr lang="en-US" altLang="zh-CN" sz="2400" dirty="0">
                <a:solidFill>
                  <a:schemeClr val="tx2"/>
                </a:solidFill>
              </a:rPr>
              <a:t>&lt;!--%%--&gt;</a:t>
            </a:r>
            <a:r>
              <a:rPr lang="zh-CN" altLang="en-US" sz="2400" dirty="0">
                <a:solidFill>
                  <a:schemeClr val="tx2"/>
                </a:solidFill>
              </a:rPr>
              <a:t>括起来的附加标记的 </a:t>
            </a:r>
            <a:r>
              <a:rPr lang="en-US" altLang="zh-CN" sz="2400" dirty="0">
                <a:solidFill>
                  <a:schemeClr val="tx2"/>
                </a:solidFill>
              </a:rPr>
              <a:t>HTML </a:t>
            </a:r>
            <a:r>
              <a:rPr lang="zh-CN" altLang="en-US" sz="2400" dirty="0">
                <a:solidFill>
                  <a:schemeClr val="tx2"/>
                </a:solidFill>
              </a:rPr>
              <a:t>文档，</a:t>
            </a:r>
            <a:r>
              <a:rPr lang="en-US" altLang="zh-CN" sz="2400" dirty="0">
                <a:solidFill>
                  <a:schemeClr val="tx2"/>
                </a:solidFill>
              </a:rPr>
              <a:t>IDC</a:t>
            </a:r>
            <a:r>
              <a:rPr lang="zh-CN" altLang="en-US" sz="2400" dirty="0">
                <a:solidFill>
                  <a:schemeClr val="tx2"/>
                </a:solidFill>
              </a:rPr>
              <a:t>用这些标记将动态数据添加到文档中。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82522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ADO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5BCE2D-338E-4F22-92D8-E5F4DF0D1C32}"/>
              </a:ext>
            </a:extLst>
          </p:cNvPr>
          <p:cNvSpPr txBox="1"/>
          <p:nvPr/>
        </p:nvSpPr>
        <p:spPr>
          <a:xfrm>
            <a:off x="209349" y="1739955"/>
            <a:ext cx="5886651" cy="4059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是</a:t>
            </a:r>
            <a:r>
              <a:rPr lang="en-US" altLang="zh-CN" sz="2000" dirty="0">
                <a:solidFill>
                  <a:schemeClr val="tx2"/>
                </a:solidFill>
              </a:rPr>
              <a:t>ASP</a:t>
            </a:r>
            <a:r>
              <a:rPr lang="zh-CN" altLang="en-US" sz="2000" dirty="0">
                <a:solidFill>
                  <a:schemeClr val="tx2"/>
                </a:solidFill>
              </a:rPr>
              <a:t>技术的核心之一，它集中体现了</a:t>
            </a:r>
            <a:r>
              <a:rPr lang="en-US" altLang="zh-CN" sz="2000" dirty="0">
                <a:solidFill>
                  <a:schemeClr val="tx2"/>
                </a:solidFill>
              </a:rPr>
              <a:t>ASP</a:t>
            </a:r>
            <a:r>
              <a:rPr lang="zh-CN" altLang="en-US" sz="2000" dirty="0">
                <a:solidFill>
                  <a:schemeClr val="tx2"/>
                </a:solidFill>
              </a:rPr>
              <a:t>技术丰富而灵活的数据库访问功能。</a:t>
            </a:r>
            <a:endParaRPr lang="en-US" altLang="zh-CN" sz="2000" dirty="0">
              <a:solidFill>
                <a:schemeClr val="tx2"/>
              </a:solidFill>
            </a:endParaRPr>
          </a:p>
          <a:p>
            <a:pPr marL="342900" indent="-342900" algn="just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建立了基于</a:t>
            </a:r>
            <a:r>
              <a:rPr lang="en-US" altLang="zh-CN" sz="2000" dirty="0">
                <a:solidFill>
                  <a:schemeClr val="tx2"/>
                </a:solidFill>
              </a:rPr>
              <a:t>Web</a:t>
            </a:r>
            <a:r>
              <a:rPr lang="zh-CN" altLang="en-US" sz="2000" dirty="0">
                <a:solidFill>
                  <a:schemeClr val="tx2"/>
                </a:solidFill>
              </a:rPr>
              <a:t>方式访问数据库的脚本编写模型，它不仅支持任何大型数据库的核心功能，而且支持许多数据库所专有的特性。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使用本机数据源，通过</a:t>
            </a:r>
            <a:r>
              <a:rPr lang="en-US" altLang="zh-CN" sz="2000" dirty="0">
                <a:solidFill>
                  <a:schemeClr val="tx2"/>
                </a:solidFill>
              </a:rPr>
              <a:t>ODBC</a:t>
            </a:r>
            <a:r>
              <a:rPr lang="zh-CN" altLang="en-US" sz="2000" dirty="0">
                <a:solidFill>
                  <a:schemeClr val="tx2"/>
                </a:solidFill>
              </a:rPr>
              <a:t>访问数据库。这些数据库可以是关系型数据库、文本型数据库、层次型数据库或者任何支持</a:t>
            </a:r>
            <a:r>
              <a:rPr lang="en-US" altLang="zh-CN" sz="2000" dirty="0">
                <a:solidFill>
                  <a:schemeClr val="tx2"/>
                </a:solidFill>
              </a:rPr>
              <a:t>ODBC</a:t>
            </a:r>
            <a:r>
              <a:rPr lang="zh-CN" altLang="en-US" sz="2000" dirty="0">
                <a:solidFill>
                  <a:schemeClr val="tx2"/>
                </a:solidFill>
              </a:rPr>
              <a:t>的数据库。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的主要优点是易用、高速、占用内存和磁盘空间少，所以非常适合于作为服务器端的数据库访问技术。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544147-3443-4685-A446-9C3838A4B4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001" y="185737"/>
            <a:ext cx="5581650" cy="64865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801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RDS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5BCE2D-338E-4F22-92D8-E5F4DF0D1C32}"/>
              </a:ext>
            </a:extLst>
          </p:cNvPr>
          <p:cNvSpPr txBox="1"/>
          <p:nvPr/>
        </p:nvSpPr>
        <p:spPr>
          <a:xfrm>
            <a:off x="515939" y="3074278"/>
            <a:ext cx="11017468" cy="2535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chemeClr val="tx2"/>
                </a:solidFill>
              </a:rPr>
              <a:t>RDS</a:t>
            </a:r>
            <a:r>
              <a:rPr lang="zh-CN" altLang="en-US" sz="2000" dirty="0">
                <a:solidFill>
                  <a:schemeClr val="tx2"/>
                </a:solidFill>
              </a:rPr>
              <a:t>就比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更进一步，它支持数据远程操作。它不仅能执行查询并返回数据库查询结果，而且这种结果是“动态的”，服务器上的数据库与客户端看到的数据保持“活的连接关系”。即把服务器端的数据搬到客户端，在客户端修改数据后，调用一个数据库更新命令，就可以将客户端对数据的修改写回数据库，就象使用本地数据库一样。</a:t>
            </a:r>
          </a:p>
          <a:p>
            <a:pPr marL="342900" indent="-34290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chemeClr val="tx2"/>
                </a:solidFill>
              </a:rPr>
              <a:t>由于</a:t>
            </a:r>
            <a:r>
              <a:rPr lang="en-US" altLang="zh-CN" sz="2000" dirty="0">
                <a:solidFill>
                  <a:schemeClr val="tx2"/>
                </a:solidFill>
              </a:rPr>
              <a:t>RDS</a:t>
            </a:r>
            <a:r>
              <a:rPr lang="zh-CN" altLang="en-US" sz="2000" dirty="0">
                <a:solidFill>
                  <a:schemeClr val="tx2"/>
                </a:solidFill>
              </a:rPr>
              <a:t>与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集成，</a:t>
            </a:r>
            <a:r>
              <a:rPr lang="en-US" altLang="zh-CN" sz="2000" dirty="0">
                <a:solidFill>
                  <a:schemeClr val="tx2"/>
                </a:solidFill>
              </a:rPr>
              <a:t>RDS</a:t>
            </a:r>
            <a:r>
              <a:rPr lang="zh-CN" altLang="en-US" sz="2000" dirty="0">
                <a:solidFill>
                  <a:schemeClr val="tx2"/>
                </a:solidFill>
              </a:rPr>
              <a:t>的底层是调用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来完成的，所以也可以将</a:t>
            </a:r>
            <a:r>
              <a:rPr lang="en-US" altLang="zh-CN" sz="2000" dirty="0">
                <a:solidFill>
                  <a:schemeClr val="tx2"/>
                </a:solidFill>
              </a:rPr>
              <a:t>RDS</a:t>
            </a:r>
            <a:r>
              <a:rPr lang="zh-CN" altLang="en-US" sz="2000" dirty="0">
                <a:solidFill>
                  <a:schemeClr val="tx2"/>
                </a:solidFill>
              </a:rPr>
              <a:t>理解为</a:t>
            </a:r>
            <a:r>
              <a:rPr lang="en-US" altLang="zh-CN" sz="2000" dirty="0">
                <a:solidFill>
                  <a:schemeClr val="tx2"/>
                </a:solidFill>
              </a:rPr>
              <a:t>ADO</a:t>
            </a:r>
            <a:r>
              <a:rPr lang="zh-CN" altLang="en-US" sz="2000" dirty="0">
                <a:solidFill>
                  <a:schemeClr val="tx2"/>
                </a:solidFill>
              </a:rPr>
              <a:t>的</a:t>
            </a:r>
            <a:r>
              <a:rPr lang="en-US" altLang="zh-CN" sz="2000" dirty="0">
                <a:solidFill>
                  <a:schemeClr val="tx2"/>
                </a:solidFill>
              </a:rPr>
              <a:t>RDS</a:t>
            </a:r>
            <a:r>
              <a:rPr lang="zh-CN" altLang="en-US" sz="2000" dirty="0">
                <a:solidFill>
                  <a:schemeClr val="tx2"/>
                </a:solidFill>
              </a:rPr>
              <a:t>，即</a:t>
            </a:r>
            <a:r>
              <a:rPr lang="en-US" altLang="zh-CN" sz="2000" dirty="0">
                <a:solidFill>
                  <a:schemeClr val="tx2"/>
                </a:solidFill>
              </a:rPr>
              <a:t>ActiveX</a:t>
            </a:r>
            <a:r>
              <a:rPr lang="zh-CN" altLang="en-US" sz="2000" dirty="0">
                <a:solidFill>
                  <a:schemeClr val="tx2"/>
                </a:solidFill>
              </a:rPr>
              <a:t>数据对象的远程数据服务。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E5F924-0945-4F46-AD56-FAB0F912DF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52" y="1352374"/>
            <a:ext cx="4539155" cy="15206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6476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531162" y="2999597"/>
            <a:ext cx="3568890" cy="16486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问题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9828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15938" y="2191118"/>
            <a:ext cx="11070062" cy="70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20000"/>
              </a:lnSpc>
              <a:spcBef>
                <a:spcPts val="1800"/>
              </a:spcBef>
            </a:pPr>
            <a:endParaRPr lang="en-US" altLang="zh-CN" sz="3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题目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25B7858E-5F5A-40CD-A76A-29492F7CBB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77"/>
          <a:stretch/>
        </p:blipFill>
        <p:spPr>
          <a:xfrm>
            <a:off x="1245938" y="2191117"/>
            <a:ext cx="9700124" cy="45429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27645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15938" y="2191118"/>
            <a:ext cx="11070062" cy="70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20000"/>
              </a:lnSpc>
              <a:spcBef>
                <a:spcPts val="1800"/>
              </a:spcBef>
            </a:pPr>
            <a:endParaRPr lang="en-US" altLang="zh-CN" sz="3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题目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AF1FCF11-6482-47C6-8096-2CB635D3B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544" y="2191118"/>
            <a:ext cx="10246849" cy="45344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26929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15938" y="2191118"/>
            <a:ext cx="11070062" cy="708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20000"/>
              </a:lnSpc>
              <a:spcBef>
                <a:spcPts val="1800"/>
              </a:spcBef>
            </a:pPr>
            <a:endParaRPr lang="en-US" altLang="zh-CN" sz="3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8578695C-8E3C-42F5-BC43-39562360C5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734" y="1277738"/>
            <a:ext cx="7761262" cy="55075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148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531162" y="2999597"/>
            <a:ext cx="4142438" cy="16486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如有错漏之处，敬请指正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研讨题目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515938" y="2191118"/>
            <a:ext cx="11070062" cy="2268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 fontAlgn="auto">
              <a:lnSpc>
                <a:spcPct val="13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algn="l">
              <a:lnSpc>
                <a:spcPct val="120000"/>
              </a:lnSpc>
              <a:spcBef>
                <a:spcPts val="600"/>
              </a:spcBef>
            </a:pPr>
            <a:r>
              <a:rPr lang="en-US" altLang="zh-CN" sz="3600" b="1" kern="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1. </a:t>
            </a:r>
            <a:r>
              <a:rPr lang="zh-CN" altLang="en-US" sz="3600" dirty="0"/>
              <a:t>介绍一种你熟悉的访问数据库的工具，并结合实例。</a:t>
            </a:r>
            <a:r>
              <a:rPr lang="en-US" altLang="zh-CN" sz="3600" dirty="0"/>
              <a:t>(</a:t>
            </a:r>
            <a:r>
              <a:rPr lang="zh-CN" altLang="en-US" sz="3600" dirty="0"/>
              <a:t>结合实例介绍访问数据库的方法，不是介绍 </a:t>
            </a:r>
            <a:r>
              <a:rPr lang="en-US" altLang="zh-CN" sz="3600" dirty="0"/>
              <a:t>DBMS)</a:t>
            </a:r>
          </a:p>
          <a:p>
            <a:pPr algn="l">
              <a:lnSpc>
                <a:spcPct val="120000"/>
              </a:lnSpc>
              <a:spcBef>
                <a:spcPts val="1800"/>
              </a:spcBef>
            </a:pPr>
            <a:r>
              <a:rPr lang="en-US" altLang="zh-CN" sz="3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2. </a:t>
            </a:r>
            <a:r>
              <a:rPr lang="zh-CN" altLang="en-US" sz="3600" dirty="0"/>
              <a:t>针对汽车维修系统需求，根据你的理解画出 </a:t>
            </a:r>
            <a:r>
              <a:rPr lang="en-US" altLang="zh-CN" sz="3600" dirty="0"/>
              <a:t>ER</a:t>
            </a:r>
            <a:r>
              <a:rPr lang="zh-CN" altLang="en-US" sz="3600" dirty="0"/>
              <a:t>图。 </a:t>
            </a:r>
            <a:endParaRPr lang="en-US" altLang="zh-CN" sz="3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5938" y="1385739"/>
            <a:ext cx="7184575" cy="604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题目</a:t>
            </a:r>
            <a:endParaRPr lang="zh-CN" altLang="en-US" sz="2400" dirty="0">
              <a:gradFill>
                <a:gsLst>
                  <a:gs pos="100000">
                    <a:schemeClr val="accent4"/>
                  </a:gs>
                  <a:gs pos="23000">
                    <a:schemeClr val="accent1">
                      <a:alpha val="95000"/>
                    </a:schemeClr>
                  </a:gs>
                </a:gsLst>
                <a:lin ang="2700000" scaled="1"/>
              </a:gradFill>
              <a:latin typeface="+mj-lt"/>
              <a:ea typeface="+mj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问题一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287339" y="352096"/>
            <a:ext cx="10036427" cy="562293"/>
          </a:xfrm>
        </p:spPr>
        <p:txBody>
          <a:bodyPr/>
          <a:lstStyle/>
          <a:p>
            <a:r>
              <a:rPr lang="zh-CN" altLang="en-US" dirty="0"/>
              <a:t>介绍一种你熟悉的访问数据库的工具，并结合实例。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16255" y="1385570"/>
            <a:ext cx="11070590" cy="602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800" dirty="0">
                <a:gradFill>
                  <a:gsLst>
                    <a:gs pos="100000">
                      <a:schemeClr val="accent4"/>
                    </a:gs>
                    <a:gs pos="23000">
                      <a:schemeClr val="accent1">
                        <a:alpha val="95000"/>
                      </a:schemeClr>
                    </a:gs>
                  </a:gsLst>
                  <a:lin ang="2700000" scaled="1"/>
                </a:gradFill>
                <a:latin typeface="+mj-lt"/>
                <a:ea typeface="+mj-ea"/>
              </a:rPr>
              <a:t>DataGrip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606000" y="1990648"/>
            <a:ext cx="10980000" cy="0"/>
          </a:xfrm>
          <a:prstGeom prst="line">
            <a:avLst/>
          </a:prstGeom>
          <a:ln w="19050" cap="rnd"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4AC9918A-4FF9-415A-9583-4DF9910214B2}"/>
              </a:ext>
            </a:extLst>
          </p:cNvPr>
          <p:cNvSpPr txBox="1"/>
          <p:nvPr/>
        </p:nvSpPr>
        <p:spPr>
          <a:xfrm>
            <a:off x="606000" y="2104699"/>
            <a:ext cx="9326276" cy="4283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DataGrip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是一个面向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SQL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开发人员的综合数据库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IDE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。它具有实用的功能，提供精心设计的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</a:rPr>
              <a:t>现代界面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，非常直观。使用这种直观的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IDE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管理多种类型的数据库，可以轻松编写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SQL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代码并提供各种有用的功能。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DataGrip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提供上下文感知代码补全，帮助您提高编写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SQL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代码的速度。 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</a:rPr>
              <a:t>补全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能够知道您正在编辑的代码中创建的表的结构、外键，甚至是数据库对象。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DataGrip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检测代码中可能的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</a:rPr>
              <a:t>缺陷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，并联机提供最佳修复方案。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它使用关键字作为标识，能立刻让您知道未解决的对象，并且总是提供修复问题的方法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DataGrip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正确解决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SQL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代码中的所有引用，并帮助您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</a:rPr>
              <a:t>重构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它们。 当您重命名某个变量或别名时，可以自动更新全文件中所有用到它的地方。 当您在查询中重命名表的引用时，表在数据库中的实际名称也会更新。甚至还可预览表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视图在其他视图、存储过程和函数中的用途。</a:t>
            </a:r>
          </a:p>
        </p:txBody>
      </p:sp>
      <p:pic>
        <p:nvPicPr>
          <p:cNvPr id="1026" name="Picture 2" descr="DataGrip Pricing, Packages &amp; Plans 2022">
            <a:extLst>
              <a:ext uri="{FF2B5EF4-FFF2-40B4-BE49-F238E27FC236}">
                <a16:creationId xmlns:a16="http://schemas.microsoft.com/office/drawing/2014/main" id="{3D340619-3125-469E-9F08-5006D376E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6010" y="2458967"/>
            <a:ext cx="1599990" cy="159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046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210D8A4-7B07-4C1F-9B5E-8CF8E0981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57" y="2524970"/>
            <a:ext cx="10590068" cy="1808060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54026A-1E27-4E42-943F-C3ED746C60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1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478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8505D2A-A07A-4A49-A947-A5281370B3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6" y="1220201"/>
            <a:ext cx="4218408" cy="4252496"/>
          </a:xfrm>
          <a:prstGeom prst="rect">
            <a:avLst/>
          </a:prstGeom>
        </p:spPr>
      </p:pic>
      <p:sp>
        <p:nvSpPr>
          <p:cNvPr id="5" name="图文框 4">
            <a:extLst>
              <a:ext uri="{FF2B5EF4-FFF2-40B4-BE49-F238E27FC236}">
                <a16:creationId xmlns:a16="http://schemas.microsoft.com/office/drawing/2014/main" id="{91FF296B-123F-404E-9E54-FF4F3C752336}"/>
              </a:ext>
            </a:extLst>
          </p:cNvPr>
          <p:cNvSpPr/>
          <p:nvPr/>
        </p:nvSpPr>
        <p:spPr>
          <a:xfrm>
            <a:off x="2002221" y="2845676"/>
            <a:ext cx="748862" cy="189186"/>
          </a:xfrm>
          <a:prstGeom prst="fram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20F0DC-0745-43F1-9AD6-374A3B3C05DC}"/>
              </a:ext>
            </a:extLst>
          </p:cNvPr>
          <p:cNvSpPr txBox="1"/>
          <p:nvPr/>
        </p:nvSpPr>
        <p:spPr>
          <a:xfrm>
            <a:off x="1308538" y="5596575"/>
            <a:ext cx="1923393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solidFill>
                  <a:schemeClr val="tx2"/>
                </a:solidFill>
              </a:rPr>
              <a:t>数据库</a:t>
            </a:r>
            <a:r>
              <a:rPr lang="zh-CN" altLang="en-US" sz="2000" b="1" dirty="0">
                <a:solidFill>
                  <a:schemeClr val="tx2"/>
                </a:solidFill>
                <a:highlight>
                  <a:srgbClr val="FFFF00"/>
                </a:highlight>
              </a:rPr>
              <a:t>连接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C20FF0-9DC1-4893-84E1-695670B7A2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458" y="1869691"/>
            <a:ext cx="7010400" cy="32289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0C19984-D1AE-443D-B2F9-44D4B18B731A}"/>
              </a:ext>
            </a:extLst>
          </p:cNvPr>
          <p:cNvSpPr txBox="1"/>
          <p:nvPr/>
        </p:nvSpPr>
        <p:spPr>
          <a:xfrm>
            <a:off x="5344509" y="5472697"/>
            <a:ext cx="6117022" cy="85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右键点击数据库，选择 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Open Query Console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，就可以打开</a:t>
            </a:r>
            <a:r>
              <a:rPr lang="en-US" altLang="zh-CN" sz="2000" b="1" dirty="0" err="1">
                <a:solidFill>
                  <a:srgbClr val="5E5E5E"/>
                </a:solidFill>
                <a:highlight>
                  <a:srgbClr val="FFFF00"/>
                </a:highlight>
                <a:latin typeface="+mn-ea"/>
              </a:rPr>
              <a:t>sql</a:t>
            </a:r>
            <a:r>
              <a:rPr lang="zh-CN" altLang="en-US" sz="2000" b="1" dirty="0">
                <a:solidFill>
                  <a:srgbClr val="5E5E5E"/>
                </a:solidFill>
                <a:highlight>
                  <a:srgbClr val="FFFF00"/>
                </a:highlight>
                <a:latin typeface="+mn-ea"/>
              </a:rPr>
              <a:t>语句控制台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了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0E5EB82-2A4D-469F-92B7-AE89CE2D95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1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9418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JDBC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6F70A5-3DC7-4241-9053-84255E2CD2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5" y="1292773"/>
            <a:ext cx="8648700" cy="1371600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B06BC04-9295-476B-9328-6EE9F85C1FAB}"/>
              </a:ext>
            </a:extLst>
          </p:cNvPr>
          <p:cNvCxnSpPr/>
          <p:nvPr/>
        </p:nvCxnSpPr>
        <p:spPr>
          <a:xfrm>
            <a:off x="5817476" y="2585545"/>
            <a:ext cx="92228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0939574F-A1E6-4722-A4DC-EE45E22F3919}"/>
              </a:ext>
            </a:extLst>
          </p:cNvPr>
          <p:cNvSpPr txBox="1"/>
          <p:nvPr/>
        </p:nvSpPr>
        <p:spPr>
          <a:xfrm>
            <a:off x="515939" y="3363978"/>
            <a:ext cx="4644120" cy="1659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JDBC(Java </a:t>
            </a:r>
            <a:r>
              <a:rPr lang="en-US" altLang="zh-CN" sz="2000" b="1" dirty="0" err="1">
                <a:solidFill>
                  <a:srgbClr val="5E5E5E"/>
                </a:solidFill>
                <a:latin typeface="+mn-ea"/>
              </a:rPr>
              <a:t>DataBase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 Connectivity) 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：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Java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数据库连接技术：具体讲就是通过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Java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连接广泛的数据库，并对表中数据执行增、删、改、查等操作的技术。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DE4299D-61B1-458F-84EB-2037E73F2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23" y="2747220"/>
            <a:ext cx="4919763" cy="39452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78150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en-US" altLang="zh-CN" dirty="0"/>
              <a:t>JDBC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15BCE2D-338E-4F22-92D8-E5F4DF0D1C32}"/>
              </a:ext>
            </a:extLst>
          </p:cNvPr>
          <p:cNvSpPr txBox="1"/>
          <p:nvPr/>
        </p:nvSpPr>
        <p:spPr>
          <a:xfrm>
            <a:off x="73572" y="1379483"/>
            <a:ext cx="9559158" cy="45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JDBC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要通过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Java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代码操作数据库，</a:t>
            </a:r>
            <a:r>
              <a:rPr lang="en-US" altLang="zh-CN" sz="2000" b="1" dirty="0">
                <a:solidFill>
                  <a:srgbClr val="5E5E5E"/>
                </a:solidFill>
                <a:latin typeface="+mn-ea"/>
              </a:rPr>
              <a:t>JDBC</a:t>
            </a:r>
            <a:r>
              <a:rPr lang="zh-CN" altLang="en-US" sz="2000" b="1" dirty="0">
                <a:solidFill>
                  <a:srgbClr val="5E5E5E"/>
                </a:solidFill>
                <a:latin typeface="+mn-ea"/>
              </a:rPr>
              <a:t>中定义了操作数据库的各种接口和类型：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5FE71C-F1DB-4D36-B9FE-430A54E153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" y="1975288"/>
            <a:ext cx="7572993" cy="258882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80357D1-93D7-4204-B9CD-6747C1E4D6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183" y="2144120"/>
            <a:ext cx="5424765" cy="44852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5152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515939" y="304800"/>
            <a:ext cx="10036427" cy="562293"/>
          </a:xfrm>
        </p:spPr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7CB6A7-E8B9-4444-952E-57A6F1463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7851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692734F-DED0-4A92-BBB5-233397CA14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034" y="2829084"/>
            <a:ext cx="3371850" cy="20669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296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f64b5fcd-7237-4ccf-92bd-0f4802c86554"/>
  <p:tag name="COMMONDATA" val="eyJoZGlkIjoiMDRjYjNkMzQ4OGQ2YTgxODgwOTAyZWVlNTA1MmZkOT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80511;"/>
</p:tagLst>
</file>

<file path=ppt/theme/theme1.xml><?xml version="1.0" encoding="utf-8"?>
<a:theme xmlns:a="http://schemas.openxmlformats.org/drawingml/2006/main" name="Office 主题​​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中文为主">
      <a:majorFont>
        <a:latin typeface="Roboto Black"/>
        <a:ea typeface="思源黑体 CN Bold"/>
        <a:cs typeface=""/>
      </a:majorFont>
      <a:minorFont>
        <a:latin typeface="Roboto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just">
          <a:lnSpc>
            <a:spcPct val="130000"/>
          </a:lnSpc>
          <a:defRPr sz="2000" dirty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欧洲专利局">
      <a:dk1>
        <a:srgbClr val="000000"/>
      </a:dk1>
      <a:lt1>
        <a:srgbClr val="FFFFFF"/>
      </a:lt1>
      <a:dk2>
        <a:srgbClr val="0B2A43"/>
      </a:dk2>
      <a:lt2>
        <a:srgbClr val="404955"/>
      </a:lt2>
      <a:accent1>
        <a:srgbClr val="BE0F05"/>
      </a:accent1>
      <a:accent2>
        <a:srgbClr val="D62D04"/>
      </a:accent2>
      <a:accent3>
        <a:srgbClr val="CC4804"/>
      </a:accent3>
      <a:accent4>
        <a:srgbClr val="D60449"/>
      </a:accent4>
      <a:accent5>
        <a:srgbClr val="CC04AA"/>
      </a:accent5>
      <a:accent6>
        <a:srgbClr val="06BF4C"/>
      </a:accent6>
      <a:hlink>
        <a:srgbClr val="800A04"/>
      </a:hlink>
      <a:folHlink>
        <a:srgbClr val="400502"/>
      </a:folHlink>
    </a:clrScheme>
    <a:fontScheme name="苹方家族">
      <a:majorFont>
        <a:latin typeface="苹方 粗体"/>
        <a:ea typeface="苹方 粗体"/>
        <a:cs typeface=""/>
      </a:majorFont>
      <a:minorFont>
        <a:latin typeface="苹方 常规"/>
        <a:ea typeface="苹方 常规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苹方家族">
      <a:majorFont>
        <a:latin typeface="苹方 粗体"/>
        <a:ea typeface="苹方 粗体"/>
        <a:cs typeface=""/>
      </a:majorFont>
      <a:minorFont>
        <a:latin typeface="苹方 常规"/>
        <a:ea typeface="苹方 常规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1983</TotalTime>
  <Words>1406</Words>
  <Application>Microsoft Office PowerPoint</Application>
  <PresentationFormat>宽屏</PresentationFormat>
  <Paragraphs>80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思源黑体 CN Normal</vt:lpstr>
      <vt:lpstr>Roboto Black</vt:lpstr>
      <vt:lpstr>苹方 常规</vt:lpstr>
      <vt:lpstr>Times New Roman</vt:lpstr>
      <vt:lpstr>Wingdings</vt:lpstr>
      <vt:lpstr>Roboto</vt:lpstr>
      <vt:lpstr>思源黑体 CN Bold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严 昕宇</dc:creator>
  <cp:lastModifiedBy>昕宇 严</cp:lastModifiedBy>
  <cp:revision>86</cp:revision>
  <dcterms:created xsi:type="dcterms:W3CDTF">2021-12-24T07:52:00Z</dcterms:created>
  <dcterms:modified xsi:type="dcterms:W3CDTF">2023-01-05T00:05:10Z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A5A439B20F484A8BBA25D1DD8EA5DC2D</vt:lpwstr>
  </property>
  <property fmtid="{D5CDD505-2E9C-101B-9397-08002B2CF9AE}" pid="3" name="KSOProductBuildVer">
    <vt:lpwstr>2052-11.1.0.12763</vt:lpwstr>
  </property>
</Properties>
</file>

<file path=docProps/thumbnail.jpeg>
</file>